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2131B11-C362-4A21-9D18-F47139F606F2}" type="datetimeFigureOut">
              <a:rPr lang="en-US" smtClean="0"/>
              <a:t>8/14/2013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C1C2980-4768-453D-AA6D-479504B289A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131B11-C362-4A21-9D18-F47139F606F2}" type="datetimeFigureOut">
              <a:rPr lang="en-US" smtClean="0"/>
              <a:t>8/14/2013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C1C2980-4768-453D-AA6D-479504B289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131B11-C362-4A21-9D18-F47139F606F2}" type="datetimeFigureOut">
              <a:rPr lang="en-US" smtClean="0"/>
              <a:t>8/14/2013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C1C2980-4768-453D-AA6D-479504B289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131B11-C362-4A21-9D18-F47139F606F2}" type="datetimeFigureOut">
              <a:rPr lang="en-US" smtClean="0"/>
              <a:t>8/14/2013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C1C2980-4768-453D-AA6D-479504B289A7}"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2131B11-C362-4A21-9D18-F47139F606F2}" type="datetimeFigureOut">
              <a:rPr lang="en-US" smtClean="0"/>
              <a:t>8/14/2013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C1C2980-4768-453D-AA6D-479504B289A7}"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131B11-C362-4A21-9D18-F47139F606F2}" type="datetimeFigureOut">
              <a:rPr lang="en-US" smtClean="0"/>
              <a:t>8/14/2013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C1C2980-4768-453D-AA6D-479504B289A7}"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131B11-C362-4A21-9D18-F47139F606F2}" type="datetimeFigureOut">
              <a:rPr lang="en-US" smtClean="0"/>
              <a:t>8/14/2013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C1C2980-4768-453D-AA6D-479504B289A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2131B11-C362-4A21-9D18-F47139F606F2}" type="datetimeFigureOut">
              <a:rPr lang="en-US" smtClean="0"/>
              <a:t>8/14/2013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C1C2980-4768-453D-AA6D-479504B289A7}"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2131B11-C362-4A21-9D18-F47139F606F2}" type="datetimeFigureOut">
              <a:rPr lang="en-US" smtClean="0"/>
              <a:t>8/14/2013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C1C2980-4768-453D-AA6D-479504B289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2131B11-C362-4A21-9D18-F47139F606F2}" type="datetimeFigureOut">
              <a:rPr lang="en-US" smtClean="0"/>
              <a:t>8/14/2013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C1C2980-4768-453D-AA6D-479504B289A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2131B11-C362-4A21-9D18-F47139F606F2}" type="datetimeFigureOut">
              <a:rPr lang="en-US" smtClean="0"/>
              <a:t>8/14/2013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C1C2980-4768-453D-AA6D-479504B289A7}"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2131B11-C362-4A21-9D18-F47139F606F2}" type="datetimeFigureOut">
              <a:rPr lang="en-US" smtClean="0"/>
              <a:t>8/14/2013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C1C2980-4768-453D-AA6D-479504B289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 B</a:t>
            </a:r>
            <a:endParaRPr lang="en-US" dirty="0"/>
          </a:p>
        </p:txBody>
      </p:sp>
      <p:sp>
        <p:nvSpPr>
          <p:cNvPr id="3" name="Subtitle 2"/>
          <p:cNvSpPr>
            <a:spLocks noGrp="1"/>
          </p:cNvSpPr>
          <p:nvPr>
            <p:ph type="subTitle" idx="1"/>
          </p:nvPr>
        </p:nvSpPr>
        <p:spPr/>
        <p:txBody>
          <a:bodyPr/>
          <a:lstStyle/>
          <a:p>
            <a:r>
              <a:rPr lang="en-US" dirty="0" smtClean="0"/>
              <a:t>Trigonometry Review</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Hopefully, you remember these from last year (you were required to memorize ten of them) plus SOH CAH TOA.</a:t>
            </a:r>
          </a:p>
          <a:p>
            <a:pPr>
              <a:buNone/>
            </a:pPr>
            <a:endParaRPr lang="en-US" dirty="0" smtClean="0"/>
          </a:p>
          <a:p>
            <a:r>
              <a:rPr lang="en-US" dirty="0" smtClean="0"/>
              <a:t>If not, you need to know the reciprocal and quotient identities which are in the blue box on pg A17, and the Pythagorean, Addition, and Double-Angle Formulas which are inside the back cover of your books.</a:t>
            </a:r>
          </a:p>
          <a:p>
            <a:pPr>
              <a:buNone/>
            </a:pPr>
            <a:endParaRPr lang="en-US" dirty="0" smtClean="0"/>
          </a:p>
          <a:p>
            <a:r>
              <a:rPr lang="en-US" dirty="0" smtClean="0"/>
              <a:t>If you need more information, see the Trig Identity Flash cards information under Chapter 5 of </a:t>
            </a:r>
            <a:r>
              <a:rPr lang="en-US" dirty="0" err="1" smtClean="0"/>
              <a:t>PreCalculus</a:t>
            </a:r>
            <a:r>
              <a:rPr lang="en-US" dirty="0" smtClean="0"/>
              <a:t> on my website.</a:t>
            </a:r>
            <a:r>
              <a:rPr lang="en-US" dirty="0" smtClean="0"/>
              <a:t/>
            </a:r>
            <a:br>
              <a:rPr lang="en-US" dirty="0" smtClean="0"/>
            </a:br>
            <a:r>
              <a:rPr lang="en-US" dirty="0" smtClean="0"/>
              <a:t/>
            </a:r>
            <a:br>
              <a:rPr lang="en-US" dirty="0" smtClean="0"/>
            </a:br>
            <a:endParaRPr lang="en-US" dirty="0"/>
          </a:p>
        </p:txBody>
      </p:sp>
      <p:sp>
        <p:nvSpPr>
          <p:cNvPr id="3" name="Title 2"/>
          <p:cNvSpPr>
            <a:spLocks noGrp="1"/>
          </p:cNvSpPr>
          <p:nvPr>
            <p:ph type="title"/>
          </p:nvPr>
        </p:nvSpPr>
        <p:spPr/>
        <p:txBody>
          <a:bodyPr/>
          <a:lstStyle/>
          <a:p>
            <a:r>
              <a:rPr lang="en-US" u="sng" dirty="0" smtClean="0"/>
              <a:t>Trigonometric Identities</a:t>
            </a:r>
            <a:endParaRPr lang="en-US"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Please review vocabulary on pg A16 regarding standard position, initial side, and terminal side of angles.</a:t>
            </a:r>
          </a:p>
          <a:p>
            <a:pPr>
              <a:buNone/>
            </a:pPr>
            <a:endParaRPr lang="en-US" dirty="0" smtClean="0"/>
          </a:p>
          <a:p>
            <a:r>
              <a:rPr lang="en-US" dirty="0" smtClean="0"/>
              <a:t>Remember (see Figure B.9) that the coordinates of the point where your terminal side intersects the unit circle correspond to sine and cosine. P(</a:t>
            </a:r>
            <a:r>
              <a:rPr lang="en-US" dirty="0" err="1" smtClean="0"/>
              <a:t>x,y</a:t>
            </a:r>
            <a:r>
              <a:rPr lang="en-US" dirty="0" smtClean="0"/>
              <a:t>):  the x coordinate is the cosine (adjacent/1 </a:t>
            </a:r>
            <a:r>
              <a:rPr lang="en-US" dirty="0" err="1" smtClean="0"/>
              <a:t>hyp</a:t>
            </a:r>
            <a:r>
              <a:rPr lang="en-US" dirty="0" smtClean="0"/>
              <a:t>) and the y coordinate is the sine (opposite/1).</a:t>
            </a:r>
            <a:endParaRPr lang="en-US" dirty="0"/>
          </a:p>
        </p:txBody>
      </p:sp>
      <p:sp>
        <p:nvSpPr>
          <p:cNvPr id="3" name="Title 2"/>
          <p:cNvSpPr>
            <a:spLocks noGrp="1"/>
          </p:cNvSpPr>
          <p:nvPr>
            <p:ph type="title"/>
          </p:nvPr>
        </p:nvSpPr>
        <p:spPr/>
        <p:txBody>
          <a:bodyPr>
            <a:normAutofit fontScale="90000"/>
          </a:bodyPr>
          <a:lstStyle/>
          <a:p>
            <a:r>
              <a:rPr lang="en-US" u="sng" dirty="0" smtClean="0"/>
              <a:t>Angles in Rectangular Coordinate Systems</a:t>
            </a:r>
            <a:endParaRPr lang="en-US"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Remember that the first quadrant is where x and y are both positive and that the numbering continues counterclockwise.</a:t>
            </a:r>
          </a:p>
          <a:p>
            <a:r>
              <a:rPr lang="en-US" dirty="0" smtClean="0"/>
              <a:t>Also, we learned a pneumonic device to remember signs (see Fig. B.13 on pg A18).</a:t>
            </a:r>
          </a:p>
          <a:p>
            <a:pPr lvl="1"/>
            <a:r>
              <a:rPr lang="en-US" dirty="0" smtClean="0">
                <a:solidFill>
                  <a:srgbClr val="FF0000"/>
                </a:solidFill>
              </a:rPr>
              <a:t>A</a:t>
            </a:r>
            <a:r>
              <a:rPr lang="en-US" dirty="0" smtClean="0"/>
              <a:t>ll </a:t>
            </a:r>
            <a:r>
              <a:rPr lang="en-US" dirty="0" smtClean="0">
                <a:solidFill>
                  <a:srgbClr val="FF0000"/>
                </a:solidFill>
              </a:rPr>
              <a:t>S</a:t>
            </a:r>
            <a:r>
              <a:rPr lang="en-US" dirty="0" smtClean="0"/>
              <a:t>tudents </a:t>
            </a:r>
            <a:r>
              <a:rPr lang="en-US" dirty="0" smtClean="0">
                <a:solidFill>
                  <a:srgbClr val="FF0000"/>
                </a:solidFill>
              </a:rPr>
              <a:t>T</a:t>
            </a:r>
            <a:r>
              <a:rPr lang="en-US" dirty="0" smtClean="0"/>
              <a:t>ake </a:t>
            </a:r>
            <a:r>
              <a:rPr lang="en-US" dirty="0" smtClean="0">
                <a:solidFill>
                  <a:srgbClr val="FF0000"/>
                </a:solidFill>
              </a:rPr>
              <a:t>C</a:t>
            </a:r>
            <a:r>
              <a:rPr lang="en-US" dirty="0" smtClean="0"/>
              <a:t>alculus</a:t>
            </a:r>
          </a:p>
          <a:p>
            <a:pPr lvl="2"/>
            <a:r>
              <a:rPr lang="en-US" dirty="0" smtClean="0"/>
              <a:t>In quadrant I, </a:t>
            </a:r>
            <a:r>
              <a:rPr lang="en-US" dirty="0" smtClean="0">
                <a:solidFill>
                  <a:srgbClr val="FF0000"/>
                </a:solidFill>
              </a:rPr>
              <a:t>A</a:t>
            </a:r>
            <a:r>
              <a:rPr lang="en-US" dirty="0" smtClean="0"/>
              <a:t>ll signs are positive for sin, </a:t>
            </a:r>
            <a:r>
              <a:rPr lang="en-US" dirty="0" err="1" smtClean="0"/>
              <a:t>cos</a:t>
            </a:r>
            <a:r>
              <a:rPr lang="en-US" dirty="0" smtClean="0"/>
              <a:t>, tan and their reciprocals.</a:t>
            </a:r>
          </a:p>
          <a:p>
            <a:pPr lvl="2"/>
            <a:r>
              <a:rPr lang="en-US" dirty="0" smtClean="0"/>
              <a:t>In quadrant II, only </a:t>
            </a:r>
            <a:r>
              <a:rPr lang="en-US" dirty="0" smtClean="0">
                <a:solidFill>
                  <a:srgbClr val="FF0000"/>
                </a:solidFill>
              </a:rPr>
              <a:t>S</a:t>
            </a:r>
            <a:r>
              <a:rPr lang="en-US" dirty="0" smtClean="0"/>
              <a:t>in (and its reciprocal) is/are pos.</a:t>
            </a:r>
          </a:p>
          <a:p>
            <a:pPr lvl="2"/>
            <a:r>
              <a:rPr lang="en-US" dirty="0" smtClean="0"/>
              <a:t>In quadrant III, only </a:t>
            </a:r>
            <a:r>
              <a:rPr lang="en-US" dirty="0" smtClean="0">
                <a:solidFill>
                  <a:srgbClr val="FF0000"/>
                </a:solidFill>
              </a:rPr>
              <a:t>T</a:t>
            </a:r>
            <a:r>
              <a:rPr lang="en-US" dirty="0" smtClean="0"/>
              <a:t>an </a:t>
            </a:r>
            <a:r>
              <a:rPr lang="en-US" dirty="0" smtClean="0"/>
              <a:t>(and its reciprocal) is/are pos</a:t>
            </a:r>
            <a:r>
              <a:rPr lang="en-US" dirty="0" smtClean="0"/>
              <a:t>.</a:t>
            </a:r>
          </a:p>
          <a:p>
            <a:pPr lvl="2"/>
            <a:r>
              <a:rPr lang="en-US" dirty="0" smtClean="0"/>
              <a:t>In quadrant IV, only </a:t>
            </a:r>
            <a:r>
              <a:rPr lang="en-US" dirty="0" smtClean="0">
                <a:solidFill>
                  <a:srgbClr val="FF0000"/>
                </a:solidFill>
              </a:rPr>
              <a:t>C</a:t>
            </a:r>
            <a:r>
              <a:rPr lang="en-US" dirty="0" smtClean="0"/>
              <a:t>os </a:t>
            </a:r>
            <a:r>
              <a:rPr lang="en-US" dirty="0" smtClean="0"/>
              <a:t>(and its reciprocal) is/are pos</a:t>
            </a:r>
            <a:r>
              <a:rPr lang="en-US" dirty="0" smtClean="0"/>
              <a:t>.</a:t>
            </a:r>
          </a:p>
          <a:p>
            <a:pPr lvl="1"/>
            <a:endParaRPr lang="en-US" dirty="0" smtClean="0"/>
          </a:p>
        </p:txBody>
      </p:sp>
      <p:sp>
        <p:nvSpPr>
          <p:cNvPr id="3" name="Title 2"/>
          <p:cNvSpPr>
            <a:spLocks noGrp="1"/>
          </p:cNvSpPr>
          <p:nvPr>
            <p:ph type="title"/>
          </p:nvPr>
        </p:nvSpPr>
        <p:spPr/>
        <p:txBody>
          <a:bodyPr/>
          <a:lstStyle/>
          <a:p>
            <a:r>
              <a:rPr lang="en-US" u="sng" dirty="0" smtClean="0"/>
              <a:t>Quadrants</a:t>
            </a:r>
            <a:endParaRPr lang="en-US"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law of cosines helps to find an unknown angle when you are given SSS (side, side, side) or the unknown side when you are given SAS and the triangle is not a right triangle.</a:t>
            </a:r>
          </a:p>
          <a:p>
            <a:pPr>
              <a:buNone/>
            </a:pPr>
            <a:endParaRPr lang="en-US" dirty="0" smtClean="0"/>
          </a:p>
          <a:p>
            <a:r>
              <a:rPr lang="en-US" dirty="0" smtClean="0"/>
              <a:t>Law of Cosines:</a:t>
            </a:r>
          </a:p>
          <a:p>
            <a:pPr lvl="1"/>
            <a:r>
              <a:rPr lang="en-US" dirty="0" smtClean="0"/>
              <a:t>c² = a² + b² - 2abcosƟ</a:t>
            </a:r>
          </a:p>
          <a:p>
            <a:pPr lvl="1"/>
            <a:r>
              <a:rPr lang="en-US" dirty="0" smtClean="0"/>
              <a:t>There is a proof on page A20 if you are interested.</a:t>
            </a:r>
          </a:p>
          <a:p>
            <a:pPr lvl="1">
              <a:buNone/>
            </a:pPr>
            <a:endParaRPr lang="en-US" dirty="0"/>
          </a:p>
        </p:txBody>
      </p:sp>
      <p:sp>
        <p:nvSpPr>
          <p:cNvPr id="3" name="Title 2"/>
          <p:cNvSpPr>
            <a:spLocks noGrp="1"/>
          </p:cNvSpPr>
          <p:nvPr>
            <p:ph type="title"/>
          </p:nvPr>
        </p:nvSpPr>
        <p:spPr/>
        <p:txBody>
          <a:bodyPr/>
          <a:lstStyle/>
          <a:p>
            <a:r>
              <a:rPr lang="en-US" u="sng" dirty="0" smtClean="0"/>
              <a:t>The Law of Cosines</a:t>
            </a:r>
            <a:endParaRPr lang="en-US"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 are many other Trigonometric Identities and Formulas in this Appendix and inside the back cover of your book.  You should be familiar with them and know how to use them, but you do not need to memorize them.</a:t>
            </a:r>
            <a:endParaRPr lang="en-US" dirty="0"/>
          </a:p>
        </p:txBody>
      </p:sp>
      <p:sp>
        <p:nvSpPr>
          <p:cNvPr id="3" name="Title 2"/>
          <p:cNvSpPr>
            <a:spLocks noGrp="1"/>
          </p:cNvSpPr>
          <p:nvPr>
            <p:ph type="title"/>
          </p:nvPr>
        </p:nvSpPr>
        <p:spPr/>
        <p:txBody>
          <a:bodyPr/>
          <a:lstStyle/>
          <a:p>
            <a:r>
              <a:rPr lang="en-US" u="sng" dirty="0" smtClean="0"/>
              <a:t>Other Identities</a:t>
            </a:r>
            <a:endParaRPr lang="en-US"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Use the information from slides #3 and #4 to draw the appropriate triangle(s) in a unit circle.</a:t>
            </a:r>
          </a:p>
          <a:p>
            <a:pPr>
              <a:buNone/>
            </a:pPr>
            <a:endParaRPr lang="en-US" dirty="0" smtClean="0"/>
          </a:p>
          <a:p>
            <a:r>
              <a:rPr lang="en-US" dirty="0" smtClean="0"/>
              <a:t>Work backwards using special triangles to determine the appropriate angle.</a:t>
            </a:r>
          </a:p>
          <a:p>
            <a:pPr>
              <a:buNone/>
            </a:pPr>
            <a:endParaRPr lang="en-US" dirty="0" smtClean="0"/>
          </a:p>
          <a:p>
            <a:r>
              <a:rPr lang="en-US" dirty="0" smtClean="0"/>
              <a:t>See example 6 on pages A22&amp;A23.</a:t>
            </a:r>
            <a:endParaRPr lang="en-US" dirty="0"/>
          </a:p>
        </p:txBody>
      </p:sp>
      <p:sp>
        <p:nvSpPr>
          <p:cNvPr id="3" name="Title 2"/>
          <p:cNvSpPr>
            <a:spLocks noGrp="1"/>
          </p:cNvSpPr>
          <p:nvPr>
            <p:ph type="title"/>
          </p:nvPr>
        </p:nvSpPr>
        <p:spPr/>
        <p:txBody>
          <a:bodyPr>
            <a:normAutofit fontScale="90000"/>
          </a:bodyPr>
          <a:lstStyle/>
          <a:p>
            <a:r>
              <a:rPr lang="en-US" u="sng" dirty="0" smtClean="0"/>
              <a:t>Finding an Angle From the Value of Its Trigonometric Functions</a:t>
            </a:r>
            <a:endParaRPr lang="en-US"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Ɵ is the smallest angle measured counterclockwise from the x-axis, then the slope of the line is the same as the tan Ɵ.</a:t>
            </a:r>
          </a:p>
          <a:p>
            <a:pPr lvl="1"/>
            <a:r>
              <a:rPr lang="en-US" dirty="0" smtClean="0"/>
              <a:t>m= </a:t>
            </a:r>
            <a:r>
              <a:rPr lang="en-US" dirty="0" smtClean="0"/>
              <a:t>tan </a:t>
            </a:r>
            <a:r>
              <a:rPr lang="en-US" dirty="0" smtClean="0"/>
              <a:t>Ɵ</a:t>
            </a:r>
          </a:p>
          <a:p>
            <a:r>
              <a:rPr lang="en-US" dirty="0" smtClean="0"/>
              <a:t>This makes sense because m = rise/run and </a:t>
            </a:r>
            <a:r>
              <a:rPr lang="en-US" dirty="0" smtClean="0"/>
              <a:t>tan </a:t>
            </a:r>
            <a:r>
              <a:rPr lang="en-US" dirty="0" smtClean="0"/>
              <a:t>Ɵ = (sin Ɵ)/(</a:t>
            </a:r>
            <a:r>
              <a:rPr lang="en-US" dirty="0" err="1" smtClean="0"/>
              <a:t>cos</a:t>
            </a:r>
            <a:r>
              <a:rPr lang="en-US" dirty="0" smtClean="0"/>
              <a:t> Ɵ), the rise is the opposite side (y=sin </a:t>
            </a:r>
            <a:r>
              <a:rPr lang="en-US" dirty="0" smtClean="0"/>
              <a:t>Ɵ</a:t>
            </a:r>
            <a:r>
              <a:rPr lang="en-US" dirty="0" smtClean="0"/>
              <a:t>) and the run is the adjacent side (x=</a:t>
            </a:r>
            <a:r>
              <a:rPr lang="en-US" dirty="0" err="1" smtClean="0"/>
              <a:t>cos</a:t>
            </a:r>
            <a:r>
              <a:rPr lang="en-US" dirty="0" smtClean="0"/>
              <a:t> Ɵ).</a:t>
            </a:r>
          </a:p>
          <a:p>
            <a:r>
              <a:rPr lang="en-US" dirty="0" smtClean="0"/>
              <a:t>See figures B.19 &amp; B.20 on pg. </a:t>
            </a:r>
            <a:r>
              <a:rPr lang="en-US" smtClean="0"/>
              <a:t>A23.</a:t>
            </a:r>
            <a:endParaRPr lang="en-US" dirty="0"/>
          </a:p>
        </p:txBody>
      </p:sp>
      <p:sp>
        <p:nvSpPr>
          <p:cNvPr id="3" name="Title 2"/>
          <p:cNvSpPr>
            <a:spLocks noGrp="1"/>
          </p:cNvSpPr>
          <p:nvPr>
            <p:ph type="title"/>
          </p:nvPr>
        </p:nvSpPr>
        <p:spPr/>
        <p:txBody>
          <a:bodyPr/>
          <a:lstStyle/>
          <a:p>
            <a:r>
              <a:rPr lang="en-US" dirty="0" smtClean="0"/>
              <a:t>Angle of Inclination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TotalTime>
  <Words>510</Words>
  <Application>Microsoft Office PowerPoint</Application>
  <PresentationFormat>On-screen Show (4:3)</PresentationFormat>
  <Paragraphs>39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Appendix B</vt:lpstr>
      <vt:lpstr>Trigonometric Identities</vt:lpstr>
      <vt:lpstr>Angles in Rectangular Coordinate Systems</vt:lpstr>
      <vt:lpstr>Quadrants</vt:lpstr>
      <vt:lpstr>The Law of Cosines</vt:lpstr>
      <vt:lpstr>Other Identities</vt:lpstr>
      <vt:lpstr>Finding an Angle From the Value of Its Trigonometric Functions</vt:lpstr>
      <vt:lpstr>Angle of Inclination</vt:lpstr>
    </vt:vector>
  </TitlesOfParts>
  <Company>mvusd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Appendix B</dc:title>
  <dc:creator>Lewis, Deborah</dc:creator>
  <cp:lastModifiedBy>Lewis, Deborah</cp:lastModifiedBy>
  <cp:revision>3</cp:revision>
  <dcterms:created xsi:type="dcterms:W3CDTF">2013-08-14T18:33:00Z</dcterms:created>
  <dcterms:modified xsi:type="dcterms:W3CDTF">2013-08-14T19:02:06Z</dcterms:modified>
</cp:coreProperties>
</file>